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  <p:sldMasterId id="2147483917" r:id="rId2"/>
  </p:sldMasterIdLst>
  <p:sldIdLst>
    <p:sldId id="256" r:id="rId3"/>
    <p:sldId id="259" r:id="rId4"/>
    <p:sldId id="260" r:id="rId5"/>
    <p:sldId id="257" r:id="rId6"/>
    <p:sldId id="261" r:id="rId7"/>
    <p:sldId id="262" r:id="rId8"/>
    <p:sldId id="274" r:id="rId9"/>
    <p:sldId id="263" r:id="rId10"/>
    <p:sldId id="278" r:id="rId11"/>
    <p:sldId id="275" r:id="rId12"/>
    <p:sldId id="276" r:id="rId13"/>
    <p:sldId id="277" r:id="rId14"/>
    <p:sldId id="279" r:id="rId15"/>
    <p:sldId id="28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C2BEB-FD0C-4C6D-A3E7-9C7CA3995FA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6C2019-5A47-4BDE-BFC4-EAD2D2156CF9}">
      <dgm:prSet phldrT="[Text]" custT="1"/>
      <dgm:spPr/>
      <dgm:t>
        <a:bodyPr/>
        <a:lstStyle/>
        <a:p>
          <a:pPr algn="ctr"/>
          <a:r>
            <a:rPr lang="en-US" sz="3100" dirty="0"/>
            <a:t>Activity Detection Module</a:t>
          </a:r>
        </a:p>
        <a:p>
          <a:pPr algn="l"/>
          <a:r>
            <a:rPr lang="en-US" sz="1800" i="1" dirty="0"/>
            <a:t>Processes the input received from CCTV and detects suspicious/unwanted activity</a:t>
          </a:r>
        </a:p>
      </dgm:t>
    </dgm:pt>
    <dgm:pt modelId="{D6FDAA65-F3E0-46D3-B6F1-CF8AF725A401}" type="parTrans" cxnId="{B8E46C04-AE99-4380-8D61-AF88A1A96F56}">
      <dgm:prSet/>
      <dgm:spPr/>
      <dgm:t>
        <a:bodyPr/>
        <a:lstStyle/>
        <a:p>
          <a:endParaRPr lang="en-US"/>
        </a:p>
      </dgm:t>
    </dgm:pt>
    <dgm:pt modelId="{D3882E0A-5C28-4F6B-A016-747005976C1D}" type="sibTrans" cxnId="{B8E46C04-AE99-4380-8D61-AF88A1A96F56}">
      <dgm:prSet/>
      <dgm:spPr/>
      <dgm:t>
        <a:bodyPr/>
        <a:lstStyle/>
        <a:p>
          <a:endParaRPr lang="en-US"/>
        </a:p>
      </dgm:t>
    </dgm:pt>
    <dgm:pt modelId="{162196AB-2345-445F-B20E-5118EBC50424}">
      <dgm:prSet phldrT="[Text]" custT="1"/>
      <dgm:spPr/>
      <dgm:t>
        <a:bodyPr/>
        <a:lstStyle/>
        <a:p>
          <a:r>
            <a:rPr lang="en-US" sz="3100" dirty="0"/>
            <a:t>Communication</a:t>
          </a:r>
        </a:p>
        <a:p>
          <a:r>
            <a:rPr lang="en-US" sz="1600" i="1" dirty="0"/>
            <a:t>Transmits information about any unwanted activity detected to relevant police control room</a:t>
          </a:r>
        </a:p>
      </dgm:t>
    </dgm:pt>
    <dgm:pt modelId="{4CFAAA58-D1B3-44F1-B9F3-1CE7538DB6AA}" type="parTrans" cxnId="{B5ECE773-1F38-46EA-8C08-C97EFDA8C826}">
      <dgm:prSet/>
      <dgm:spPr/>
      <dgm:t>
        <a:bodyPr/>
        <a:lstStyle/>
        <a:p>
          <a:endParaRPr lang="en-US"/>
        </a:p>
      </dgm:t>
    </dgm:pt>
    <dgm:pt modelId="{DAE7F189-95C4-4E53-88CF-DB68EEABB0F3}" type="sibTrans" cxnId="{B5ECE773-1F38-46EA-8C08-C97EFDA8C826}">
      <dgm:prSet/>
      <dgm:spPr/>
      <dgm:t>
        <a:bodyPr/>
        <a:lstStyle/>
        <a:p>
          <a:endParaRPr lang="en-US"/>
        </a:p>
      </dgm:t>
    </dgm:pt>
    <dgm:pt modelId="{29FEDB32-5B33-47C9-922D-F659D371E445}" type="pres">
      <dgm:prSet presAssocID="{26EC2BEB-FD0C-4C6D-A3E7-9C7CA3995FA1}" presName="outerComposite" presStyleCnt="0">
        <dgm:presLayoutVars>
          <dgm:chMax val="5"/>
          <dgm:dir/>
          <dgm:resizeHandles val="exact"/>
        </dgm:presLayoutVars>
      </dgm:prSet>
      <dgm:spPr/>
    </dgm:pt>
    <dgm:pt modelId="{9A2CA5AD-B050-4F1C-AEA2-5D0411A57A54}" type="pres">
      <dgm:prSet presAssocID="{26EC2BEB-FD0C-4C6D-A3E7-9C7CA3995FA1}" presName="dummyMaxCanvas" presStyleCnt="0">
        <dgm:presLayoutVars/>
      </dgm:prSet>
      <dgm:spPr/>
    </dgm:pt>
    <dgm:pt modelId="{FBF931A5-58C5-429E-AE5E-F9DB24279A14}" type="pres">
      <dgm:prSet presAssocID="{26EC2BEB-FD0C-4C6D-A3E7-9C7CA3995FA1}" presName="TwoNodes_1" presStyleLbl="node1" presStyleIdx="0" presStyleCnt="2">
        <dgm:presLayoutVars>
          <dgm:bulletEnabled val="1"/>
        </dgm:presLayoutVars>
      </dgm:prSet>
      <dgm:spPr/>
    </dgm:pt>
    <dgm:pt modelId="{D2D15824-B72E-464C-804C-CB9562E2066F}" type="pres">
      <dgm:prSet presAssocID="{26EC2BEB-FD0C-4C6D-A3E7-9C7CA3995FA1}" presName="TwoNodes_2" presStyleLbl="node1" presStyleIdx="1" presStyleCnt="2">
        <dgm:presLayoutVars>
          <dgm:bulletEnabled val="1"/>
        </dgm:presLayoutVars>
      </dgm:prSet>
      <dgm:spPr/>
    </dgm:pt>
    <dgm:pt modelId="{6ECFE0FD-571C-4737-A5B8-F97C84DAE86D}" type="pres">
      <dgm:prSet presAssocID="{26EC2BEB-FD0C-4C6D-A3E7-9C7CA3995FA1}" presName="TwoConn_1-2" presStyleLbl="fgAccFollowNode1" presStyleIdx="0" presStyleCnt="1">
        <dgm:presLayoutVars>
          <dgm:bulletEnabled val="1"/>
        </dgm:presLayoutVars>
      </dgm:prSet>
      <dgm:spPr/>
    </dgm:pt>
    <dgm:pt modelId="{97F6C6BB-1F72-4AE1-9C92-C2430D65988A}" type="pres">
      <dgm:prSet presAssocID="{26EC2BEB-FD0C-4C6D-A3E7-9C7CA3995FA1}" presName="TwoNodes_1_text" presStyleLbl="node1" presStyleIdx="1" presStyleCnt="2">
        <dgm:presLayoutVars>
          <dgm:bulletEnabled val="1"/>
        </dgm:presLayoutVars>
      </dgm:prSet>
      <dgm:spPr/>
    </dgm:pt>
    <dgm:pt modelId="{61ED98C2-7F78-4809-A240-D67189B7FDE2}" type="pres">
      <dgm:prSet presAssocID="{26EC2BEB-FD0C-4C6D-A3E7-9C7CA3995FA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8E46C04-AE99-4380-8D61-AF88A1A96F56}" srcId="{26EC2BEB-FD0C-4C6D-A3E7-9C7CA3995FA1}" destId="{B06C2019-5A47-4BDE-BFC4-EAD2D2156CF9}" srcOrd="0" destOrd="0" parTransId="{D6FDAA65-F3E0-46D3-B6F1-CF8AF725A401}" sibTransId="{D3882E0A-5C28-4F6B-A016-747005976C1D}"/>
    <dgm:cxn modelId="{C538BA36-B15E-4DF0-899F-331B2A74A21E}" type="presOf" srcId="{162196AB-2345-445F-B20E-5118EBC50424}" destId="{61ED98C2-7F78-4809-A240-D67189B7FDE2}" srcOrd="1" destOrd="0" presId="urn:microsoft.com/office/officeart/2005/8/layout/vProcess5"/>
    <dgm:cxn modelId="{17857568-EAC5-4F3A-B4A5-E61CBF6C7E2B}" type="presOf" srcId="{D3882E0A-5C28-4F6B-A016-747005976C1D}" destId="{6ECFE0FD-571C-4737-A5B8-F97C84DAE86D}" srcOrd="0" destOrd="0" presId="urn:microsoft.com/office/officeart/2005/8/layout/vProcess5"/>
    <dgm:cxn modelId="{B5ECE773-1F38-46EA-8C08-C97EFDA8C826}" srcId="{26EC2BEB-FD0C-4C6D-A3E7-9C7CA3995FA1}" destId="{162196AB-2345-445F-B20E-5118EBC50424}" srcOrd="1" destOrd="0" parTransId="{4CFAAA58-D1B3-44F1-B9F3-1CE7538DB6AA}" sibTransId="{DAE7F189-95C4-4E53-88CF-DB68EEABB0F3}"/>
    <dgm:cxn modelId="{545B7175-CCE7-4572-A364-72D19477F0E5}" type="presOf" srcId="{26EC2BEB-FD0C-4C6D-A3E7-9C7CA3995FA1}" destId="{29FEDB32-5B33-47C9-922D-F659D371E445}" srcOrd="0" destOrd="0" presId="urn:microsoft.com/office/officeart/2005/8/layout/vProcess5"/>
    <dgm:cxn modelId="{EFE0D58D-7B39-4699-971C-CC434F2417D3}" type="presOf" srcId="{B06C2019-5A47-4BDE-BFC4-EAD2D2156CF9}" destId="{97F6C6BB-1F72-4AE1-9C92-C2430D65988A}" srcOrd="1" destOrd="0" presId="urn:microsoft.com/office/officeart/2005/8/layout/vProcess5"/>
    <dgm:cxn modelId="{04CD3DB7-E8DC-4771-99F9-314EC4C85A27}" type="presOf" srcId="{B06C2019-5A47-4BDE-BFC4-EAD2D2156CF9}" destId="{FBF931A5-58C5-429E-AE5E-F9DB24279A14}" srcOrd="0" destOrd="0" presId="urn:microsoft.com/office/officeart/2005/8/layout/vProcess5"/>
    <dgm:cxn modelId="{67BE59DC-31EA-426F-B7CA-10ED2A0AC654}" type="presOf" srcId="{162196AB-2345-445F-B20E-5118EBC50424}" destId="{D2D15824-B72E-464C-804C-CB9562E2066F}" srcOrd="0" destOrd="0" presId="urn:microsoft.com/office/officeart/2005/8/layout/vProcess5"/>
    <dgm:cxn modelId="{BAEADFBF-F549-46CA-9013-524696ED61CC}" type="presParOf" srcId="{29FEDB32-5B33-47C9-922D-F659D371E445}" destId="{9A2CA5AD-B050-4F1C-AEA2-5D0411A57A54}" srcOrd="0" destOrd="0" presId="urn:microsoft.com/office/officeart/2005/8/layout/vProcess5"/>
    <dgm:cxn modelId="{5B5256C9-CB73-475B-971B-478AB2616127}" type="presParOf" srcId="{29FEDB32-5B33-47C9-922D-F659D371E445}" destId="{FBF931A5-58C5-429E-AE5E-F9DB24279A14}" srcOrd="1" destOrd="0" presId="urn:microsoft.com/office/officeart/2005/8/layout/vProcess5"/>
    <dgm:cxn modelId="{5D91AA30-996E-4041-8B48-9AB4D4141D8E}" type="presParOf" srcId="{29FEDB32-5B33-47C9-922D-F659D371E445}" destId="{D2D15824-B72E-464C-804C-CB9562E2066F}" srcOrd="2" destOrd="0" presId="urn:microsoft.com/office/officeart/2005/8/layout/vProcess5"/>
    <dgm:cxn modelId="{913B3A4A-4E3F-41F4-8F48-57C740F40331}" type="presParOf" srcId="{29FEDB32-5B33-47C9-922D-F659D371E445}" destId="{6ECFE0FD-571C-4737-A5B8-F97C84DAE86D}" srcOrd="3" destOrd="0" presId="urn:microsoft.com/office/officeart/2005/8/layout/vProcess5"/>
    <dgm:cxn modelId="{69CAE446-51D7-4F52-A8D4-3E1B1A7F4EEC}" type="presParOf" srcId="{29FEDB32-5B33-47C9-922D-F659D371E445}" destId="{97F6C6BB-1F72-4AE1-9C92-C2430D65988A}" srcOrd="4" destOrd="0" presId="urn:microsoft.com/office/officeart/2005/8/layout/vProcess5"/>
    <dgm:cxn modelId="{ECE6C3D6-AD99-43D8-8873-2829BED421FB}" type="presParOf" srcId="{29FEDB32-5B33-47C9-922D-F659D371E445}" destId="{61ED98C2-7F78-4809-A240-D67189B7FDE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885B5-7368-4876-BF49-A06562EF6EC3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F346BD-B506-47D0-9678-F528291F14A9}">
      <dgm:prSet phldrT="[Text]"/>
      <dgm:spPr/>
      <dgm:t>
        <a:bodyPr/>
        <a:lstStyle/>
        <a:p>
          <a:r>
            <a:rPr lang="en-US" dirty="0"/>
            <a:t>The activity detection module detects any unwanted activity</a:t>
          </a:r>
        </a:p>
      </dgm:t>
    </dgm:pt>
    <dgm:pt modelId="{BD731EAC-F262-4A36-95FE-168F10BF8D2D}" type="parTrans" cxnId="{51DEFA94-3DD6-4F5A-8D34-CC8313741E9E}">
      <dgm:prSet/>
      <dgm:spPr/>
      <dgm:t>
        <a:bodyPr/>
        <a:lstStyle/>
        <a:p>
          <a:endParaRPr lang="en-US"/>
        </a:p>
      </dgm:t>
    </dgm:pt>
    <dgm:pt modelId="{6100DDB3-A059-4424-9CC7-E8F8280152A6}" type="sibTrans" cxnId="{51DEFA94-3DD6-4F5A-8D34-CC8313741E9E}">
      <dgm:prSet/>
      <dgm:spPr/>
      <dgm:t>
        <a:bodyPr/>
        <a:lstStyle/>
        <a:p>
          <a:endParaRPr lang="en-US"/>
        </a:p>
      </dgm:t>
    </dgm:pt>
    <dgm:pt modelId="{347F5A58-A616-4307-B25F-B9FF78B086BC}">
      <dgm:prSet phldrT="[Text]"/>
      <dgm:spPr/>
      <dgm:t>
        <a:bodyPr/>
        <a:lstStyle/>
        <a:p>
          <a:r>
            <a:rPr lang="en-US" dirty="0"/>
            <a:t>Client A located at the Site prepares a message for the main server and sends it</a:t>
          </a:r>
        </a:p>
      </dgm:t>
    </dgm:pt>
    <dgm:pt modelId="{E2995357-67F3-4474-80C3-6F3ADBB33A84}" type="parTrans" cxnId="{677E85DD-4128-4947-88BF-68F3B8F30D07}">
      <dgm:prSet/>
      <dgm:spPr/>
      <dgm:t>
        <a:bodyPr/>
        <a:lstStyle/>
        <a:p>
          <a:endParaRPr lang="en-US"/>
        </a:p>
      </dgm:t>
    </dgm:pt>
    <dgm:pt modelId="{20096908-BFB3-47E8-8CA9-F64AAD1A87C6}" type="sibTrans" cxnId="{677E85DD-4128-4947-88BF-68F3B8F30D07}">
      <dgm:prSet/>
      <dgm:spPr/>
      <dgm:t>
        <a:bodyPr/>
        <a:lstStyle/>
        <a:p>
          <a:endParaRPr lang="en-US"/>
        </a:p>
      </dgm:t>
    </dgm:pt>
    <dgm:pt modelId="{01AB7725-D984-4A85-BB6A-FAE39F4E05E0}">
      <dgm:prSet phldrT="[Text]"/>
      <dgm:spPr/>
      <dgm:t>
        <a:bodyPr/>
        <a:lstStyle/>
        <a:p>
          <a:r>
            <a:rPr lang="en-US"/>
            <a:t>Main server recieves the message and stores it in the database with information about the destination</a:t>
          </a:r>
        </a:p>
      </dgm:t>
    </dgm:pt>
    <dgm:pt modelId="{CF5BC45F-2EE1-42FB-B989-741B2FE9ACCB}" type="parTrans" cxnId="{AE060742-5708-44FC-84AE-DC9C5F2BEB57}">
      <dgm:prSet/>
      <dgm:spPr/>
      <dgm:t>
        <a:bodyPr/>
        <a:lstStyle/>
        <a:p>
          <a:endParaRPr lang="en-US"/>
        </a:p>
      </dgm:t>
    </dgm:pt>
    <dgm:pt modelId="{93A8378C-E048-467F-838E-A66467F88AC2}" type="sibTrans" cxnId="{AE060742-5708-44FC-84AE-DC9C5F2BEB57}">
      <dgm:prSet/>
      <dgm:spPr/>
      <dgm:t>
        <a:bodyPr/>
        <a:lstStyle/>
        <a:p>
          <a:endParaRPr lang="en-US"/>
        </a:p>
      </dgm:t>
    </dgm:pt>
    <dgm:pt modelId="{1295EC78-414E-42A6-8FEA-263F23CC66A2}">
      <dgm:prSet/>
      <dgm:spPr/>
      <dgm:t>
        <a:bodyPr/>
        <a:lstStyle/>
        <a:p>
          <a:r>
            <a:rPr lang="en-US"/>
            <a:t>All Client B check if there is any message for them ,if it is the main server responds with message</a:t>
          </a:r>
        </a:p>
      </dgm:t>
    </dgm:pt>
    <dgm:pt modelId="{FE7EC61D-9AAF-4085-9B5A-9C18BFCDA9B1}" type="parTrans" cxnId="{6BAFC0C5-413C-40AE-AB75-F458285245E5}">
      <dgm:prSet/>
      <dgm:spPr/>
      <dgm:t>
        <a:bodyPr/>
        <a:lstStyle/>
        <a:p>
          <a:endParaRPr lang="en-US"/>
        </a:p>
      </dgm:t>
    </dgm:pt>
    <dgm:pt modelId="{9B1D7DB3-6C43-44E6-8BD2-1DCC3D84646F}" type="sibTrans" cxnId="{6BAFC0C5-413C-40AE-AB75-F458285245E5}">
      <dgm:prSet/>
      <dgm:spPr/>
      <dgm:t>
        <a:bodyPr/>
        <a:lstStyle/>
        <a:p>
          <a:endParaRPr lang="en-US"/>
        </a:p>
      </dgm:t>
    </dgm:pt>
    <dgm:pt modelId="{99BAE3D9-BD3B-4CB0-9460-428DA398E9C2}">
      <dgm:prSet/>
      <dgm:spPr/>
      <dgm:t>
        <a:bodyPr/>
        <a:lstStyle/>
        <a:p>
          <a:r>
            <a:rPr lang="en-US"/>
            <a:t>The concerned Police Control room gets the message and acts accordingly</a:t>
          </a:r>
        </a:p>
      </dgm:t>
    </dgm:pt>
    <dgm:pt modelId="{AF595814-A289-4ED6-B064-590CA9D9D20A}" type="parTrans" cxnId="{0E157273-2052-499B-8D93-88D77323BFBE}">
      <dgm:prSet/>
      <dgm:spPr/>
      <dgm:t>
        <a:bodyPr/>
        <a:lstStyle/>
        <a:p>
          <a:endParaRPr lang="en-US"/>
        </a:p>
      </dgm:t>
    </dgm:pt>
    <dgm:pt modelId="{40932448-2B37-4ECD-A21D-E276296177AF}" type="sibTrans" cxnId="{0E157273-2052-499B-8D93-88D77323BFBE}">
      <dgm:prSet/>
      <dgm:spPr/>
      <dgm:t>
        <a:bodyPr/>
        <a:lstStyle/>
        <a:p>
          <a:endParaRPr lang="en-US"/>
        </a:p>
      </dgm:t>
    </dgm:pt>
    <dgm:pt modelId="{07534426-1109-464B-B153-39A319E7F357}" type="pres">
      <dgm:prSet presAssocID="{702885B5-7368-4876-BF49-A06562EF6EC3}" presName="diagram" presStyleCnt="0">
        <dgm:presLayoutVars>
          <dgm:dir/>
          <dgm:resizeHandles val="exact"/>
        </dgm:presLayoutVars>
      </dgm:prSet>
      <dgm:spPr/>
    </dgm:pt>
    <dgm:pt modelId="{C08808ED-04FF-4021-B1A0-2C08661E641D}" type="pres">
      <dgm:prSet presAssocID="{B4F346BD-B506-47D0-9678-F528291F14A9}" presName="node" presStyleLbl="node1" presStyleIdx="0" presStyleCnt="5" custLinFactNeighborY="-2521">
        <dgm:presLayoutVars>
          <dgm:bulletEnabled val="1"/>
        </dgm:presLayoutVars>
      </dgm:prSet>
      <dgm:spPr/>
    </dgm:pt>
    <dgm:pt modelId="{D1C36DFF-E147-4888-A4BC-C7964EC4B815}" type="pres">
      <dgm:prSet presAssocID="{6100DDB3-A059-4424-9CC7-E8F8280152A6}" presName="sibTrans" presStyleLbl="sibTrans2D1" presStyleIdx="0" presStyleCnt="4"/>
      <dgm:spPr/>
    </dgm:pt>
    <dgm:pt modelId="{33E0A1FC-A155-49A0-98BC-2DA6D53D3071}" type="pres">
      <dgm:prSet presAssocID="{6100DDB3-A059-4424-9CC7-E8F8280152A6}" presName="connectorText" presStyleLbl="sibTrans2D1" presStyleIdx="0" presStyleCnt="4"/>
      <dgm:spPr/>
    </dgm:pt>
    <dgm:pt modelId="{CEA6D909-3F4C-4963-B23F-6D804131E343}" type="pres">
      <dgm:prSet presAssocID="{347F5A58-A616-4307-B25F-B9FF78B086BC}" presName="node" presStyleLbl="node1" presStyleIdx="1" presStyleCnt="5">
        <dgm:presLayoutVars>
          <dgm:bulletEnabled val="1"/>
        </dgm:presLayoutVars>
      </dgm:prSet>
      <dgm:spPr/>
    </dgm:pt>
    <dgm:pt modelId="{4EA3DE3B-AB43-4CA7-A694-59D96E04C667}" type="pres">
      <dgm:prSet presAssocID="{20096908-BFB3-47E8-8CA9-F64AAD1A87C6}" presName="sibTrans" presStyleLbl="sibTrans2D1" presStyleIdx="1" presStyleCnt="4"/>
      <dgm:spPr/>
    </dgm:pt>
    <dgm:pt modelId="{7E48991C-8D49-4F15-9958-1AC8B9DEE4F6}" type="pres">
      <dgm:prSet presAssocID="{20096908-BFB3-47E8-8CA9-F64AAD1A87C6}" presName="connectorText" presStyleLbl="sibTrans2D1" presStyleIdx="1" presStyleCnt="4"/>
      <dgm:spPr/>
    </dgm:pt>
    <dgm:pt modelId="{43EE1708-D3B0-4DFF-8364-AE87B03CF9AC}" type="pres">
      <dgm:prSet presAssocID="{01AB7725-D984-4A85-BB6A-FAE39F4E05E0}" presName="node" presStyleLbl="node1" presStyleIdx="2" presStyleCnt="5">
        <dgm:presLayoutVars>
          <dgm:bulletEnabled val="1"/>
        </dgm:presLayoutVars>
      </dgm:prSet>
      <dgm:spPr/>
    </dgm:pt>
    <dgm:pt modelId="{E995958B-6862-4126-8FAA-15A9E13DFC58}" type="pres">
      <dgm:prSet presAssocID="{93A8378C-E048-467F-838E-A66467F88AC2}" presName="sibTrans" presStyleLbl="sibTrans2D1" presStyleIdx="2" presStyleCnt="4"/>
      <dgm:spPr/>
    </dgm:pt>
    <dgm:pt modelId="{D8FDE08E-F89C-4783-942C-4D439AEDC29A}" type="pres">
      <dgm:prSet presAssocID="{93A8378C-E048-467F-838E-A66467F88AC2}" presName="connectorText" presStyleLbl="sibTrans2D1" presStyleIdx="2" presStyleCnt="4"/>
      <dgm:spPr/>
    </dgm:pt>
    <dgm:pt modelId="{21B75478-A062-439C-8E4B-35A5FFF46EAC}" type="pres">
      <dgm:prSet presAssocID="{1295EC78-414E-42A6-8FEA-263F23CC66A2}" presName="node" presStyleLbl="node1" presStyleIdx="3" presStyleCnt="5">
        <dgm:presLayoutVars>
          <dgm:bulletEnabled val="1"/>
        </dgm:presLayoutVars>
      </dgm:prSet>
      <dgm:spPr/>
    </dgm:pt>
    <dgm:pt modelId="{A72B0B4F-E296-4D7A-99AC-244B1358125A}" type="pres">
      <dgm:prSet presAssocID="{9B1D7DB3-6C43-44E6-8BD2-1DCC3D84646F}" presName="sibTrans" presStyleLbl="sibTrans2D1" presStyleIdx="3" presStyleCnt="4"/>
      <dgm:spPr/>
    </dgm:pt>
    <dgm:pt modelId="{73E080BB-E201-43C2-B186-4AD8932417BE}" type="pres">
      <dgm:prSet presAssocID="{9B1D7DB3-6C43-44E6-8BD2-1DCC3D84646F}" presName="connectorText" presStyleLbl="sibTrans2D1" presStyleIdx="3" presStyleCnt="4"/>
      <dgm:spPr/>
    </dgm:pt>
    <dgm:pt modelId="{43C346BC-9D91-4B87-8EA6-A128749BA858}" type="pres">
      <dgm:prSet presAssocID="{99BAE3D9-BD3B-4CB0-9460-428DA398E9C2}" presName="node" presStyleLbl="node1" presStyleIdx="4" presStyleCnt="5">
        <dgm:presLayoutVars>
          <dgm:bulletEnabled val="1"/>
        </dgm:presLayoutVars>
      </dgm:prSet>
      <dgm:spPr/>
    </dgm:pt>
  </dgm:ptLst>
  <dgm:cxnLst>
    <dgm:cxn modelId="{71FDEC03-B991-47A7-9F2F-F77A03C22E5A}" type="presOf" srcId="{93A8378C-E048-467F-838E-A66467F88AC2}" destId="{E995958B-6862-4126-8FAA-15A9E13DFC58}" srcOrd="0" destOrd="0" presId="urn:microsoft.com/office/officeart/2005/8/layout/process5"/>
    <dgm:cxn modelId="{2A5D7D06-32BD-45B6-8957-6DB6C5B31832}" type="presOf" srcId="{20096908-BFB3-47E8-8CA9-F64AAD1A87C6}" destId="{7E48991C-8D49-4F15-9958-1AC8B9DEE4F6}" srcOrd="1" destOrd="0" presId="urn:microsoft.com/office/officeart/2005/8/layout/process5"/>
    <dgm:cxn modelId="{E6EBC806-4969-43F6-A323-6CDAC5AD4E79}" type="presOf" srcId="{01AB7725-D984-4A85-BB6A-FAE39F4E05E0}" destId="{43EE1708-D3B0-4DFF-8364-AE87B03CF9AC}" srcOrd="0" destOrd="0" presId="urn:microsoft.com/office/officeart/2005/8/layout/process5"/>
    <dgm:cxn modelId="{C72E270E-6CC4-4A45-9BB9-60C9DB50A12E}" type="presOf" srcId="{93A8378C-E048-467F-838E-A66467F88AC2}" destId="{D8FDE08E-F89C-4783-942C-4D439AEDC29A}" srcOrd="1" destOrd="0" presId="urn:microsoft.com/office/officeart/2005/8/layout/process5"/>
    <dgm:cxn modelId="{CFDA312A-CB95-4DCF-BCC5-F3892E336B71}" type="presOf" srcId="{1295EC78-414E-42A6-8FEA-263F23CC66A2}" destId="{21B75478-A062-439C-8E4B-35A5FFF46EAC}" srcOrd="0" destOrd="0" presId="urn:microsoft.com/office/officeart/2005/8/layout/process5"/>
    <dgm:cxn modelId="{8AE53239-ACAC-4B33-BEEA-3E795CC9C1D8}" type="presOf" srcId="{20096908-BFB3-47E8-8CA9-F64AAD1A87C6}" destId="{4EA3DE3B-AB43-4CA7-A694-59D96E04C667}" srcOrd="0" destOrd="0" presId="urn:microsoft.com/office/officeart/2005/8/layout/process5"/>
    <dgm:cxn modelId="{AE060742-5708-44FC-84AE-DC9C5F2BEB57}" srcId="{702885B5-7368-4876-BF49-A06562EF6EC3}" destId="{01AB7725-D984-4A85-BB6A-FAE39F4E05E0}" srcOrd="2" destOrd="0" parTransId="{CF5BC45F-2EE1-42FB-B989-741B2FE9ACCB}" sibTransId="{93A8378C-E048-467F-838E-A66467F88AC2}"/>
    <dgm:cxn modelId="{BBACF26F-F916-4B39-AB4F-99BB37C0BE18}" type="presOf" srcId="{9B1D7DB3-6C43-44E6-8BD2-1DCC3D84646F}" destId="{A72B0B4F-E296-4D7A-99AC-244B1358125A}" srcOrd="0" destOrd="0" presId="urn:microsoft.com/office/officeart/2005/8/layout/process5"/>
    <dgm:cxn modelId="{0E157273-2052-499B-8D93-88D77323BFBE}" srcId="{702885B5-7368-4876-BF49-A06562EF6EC3}" destId="{99BAE3D9-BD3B-4CB0-9460-428DA398E9C2}" srcOrd="4" destOrd="0" parTransId="{AF595814-A289-4ED6-B064-590CA9D9D20A}" sibTransId="{40932448-2B37-4ECD-A21D-E276296177AF}"/>
    <dgm:cxn modelId="{0D3EFA8A-17BB-4C5C-A910-5ED541FCF5AA}" type="presOf" srcId="{6100DDB3-A059-4424-9CC7-E8F8280152A6}" destId="{D1C36DFF-E147-4888-A4BC-C7964EC4B815}" srcOrd="0" destOrd="0" presId="urn:microsoft.com/office/officeart/2005/8/layout/process5"/>
    <dgm:cxn modelId="{930BF994-B6DB-4379-9A4D-78A8FC452CBF}" type="presOf" srcId="{6100DDB3-A059-4424-9CC7-E8F8280152A6}" destId="{33E0A1FC-A155-49A0-98BC-2DA6D53D3071}" srcOrd="1" destOrd="0" presId="urn:microsoft.com/office/officeart/2005/8/layout/process5"/>
    <dgm:cxn modelId="{51DEFA94-3DD6-4F5A-8D34-CC8313741E9E}" srcId="{702885B5-7368-4876-BF49-A06562EF6EC3}" destId="{B4F346BD-B506-47D0-9678-F528291F14A9}" srcOrd="0" destOrd="0" parTransId="{BD731EAC-F262-4A36-95FE-168F10BF8D2D}" sibTransId="{6100DDB3-A059-4424-9CC7-E8F8280152A6}"/>
    <dgm:cxn modelId="{0A8822A8-3B4B-4106-B0CE-D7C9D88C477A}" type="presOf" srcId="{9B1D7DB3-6C43-44E6-8BD2-1DCC3D84646F}" destId="{73E080BB-E201-43C2-B186-4AD8932417BE}" srcOrd="1" destOrd="0" presId="urn:microsoft.com/office/officeart/2005/8/layout/process5"/>
    <dgm:cxn modelId="{EA2BF5B7-5412-4417-A72F-BBC11016BEEE}" type="presOf" srcId="{347F5A58-A616-4307-B25F-B9FF78B086BC}" destId="{CEA6D909-3F4C-4963-B23F-6D804131E343}" srcOrd="0" destOrd="0" presId="urn:microsoft.com/office/officeart/2005/8/layout/process5"/>
    <dgm:cxn modelId="{6BAFC0C5-413C-40AE-AB75-F458285245E5}" srcId="{702885B5-7368-4876-BF49-A06562EF6EC3}" destId="{1295EC78-414E-42A6-8FEA-263F23CC66A2}" srcOrd="3" destOrd="0" parTransId="{FE7EC61D-9AAF-4085-9B5A-9C18BFCDA9B1}" sibTransId="{9B1D7DB3-6C43-44E6-8BD2-1DCC3D84646F}"/>
    <dgm:cxn modelId="{1AE0F5C7-824B-4AD1-BC4A-2907DD0FD8AE}" type="presOf" srcId="{702885B5-7368-4876-BF49-A06562EF6EC3}" destId="{07534426-1109-464B-B153-39A319E7F357}" srcOrd="0" destOrd="0" presId="urn:microsoft.com/office/officeart/2005/8/layout/process5"/>
    <dgm:cxn modelId="{3F355FDA-6259-4394-9AF6-645562A999A8}" type="presOf" srcId="{B4F346BD-B506-47D0-9678-F528291F14A9}" destId="{C08808ED-04FF-4021-B1A0-2C08661E641D}" srcOrd="0" destOrd="0" presId="urn:microsoft.com/office/officeart/2005/8/layout/process5"/>
    <dgm:cxn modelId="{677E85DD-4128-4947-88BF-68F3B8F30D07}" srcId="{702885B5-7368-4876-BF49-A06562EF6EC3}" destId="{347F5A58-A616-4307-B25F-B9FF78B086BC}" srcOrd="1" destOrd="0" parTransId="{E2995357-67F3-4474-80C3-6F3ADBB33A84}" sibTransId="{20096908-BFB3-47E8-8CA9-F64AAD1A87C6}"/>
    <dgm:cxn modelId="{062BFAFB-E839-4609-BD36-22169B3F427F}" type="presOf" srcId="{99BAE3D9-BD3B-4CB0-9460-428DA398E9C2}" destId="{43C346BC-9D91-4B87-8EA6-A128749BA858}" srcOrd="0" destOrd="0" presId="urn:microsoft.com/office/officeart/2005/8/layout/process5"/>
    <dgm:cxn modelId="{5B443F83-EB1A-4669-961A-52E685F9C2BC}" type="presParOf" srcId="{07534426-1109-464B-B153-39A319E7F357}" destId="{C08808ED-04FF-4021-B1A0-2C08661E641D}" srcOrd="0" destOrd="0" presId="urn:microsoft.com/office/officeart/2005/8/layout/process5"/>
    <dgm:cxn modelId="{A072774A-159C-46CA-A20C-416841CE1714}" type="presParOf" srcId="{07534426-1109-464B-B153-39A319E7F357}" destId="{D1C36DFF-E147-4888-A4BC-C7964EC4B815}" srcOrd="1" destOrd="0" presId="urn:microsoft.com/office/officeart/2005/8/layout/process5"/>
    <dgm:cxn modelId="{B6255F8F-20B7-4059-87A8-7FFB662D4B2C}" type="presParOf" srcId="{D1C36DFF-E147-4888-A4BC-C7964EC4B815}" destId="{33E0A1FC-A155-49A0-98BC-2DA6D53D3071}" srcOrd="0" destOrd="0" presId="urn:microsoft.com/office/officeart/2005/8/layout/process5"/>
    <dgm:cxn modelId="{992E406B-7C50-422F-B88D-B1D9F76302E5}" type="presParOf" srcId="{07534426-1109-464B-B153-39A319E7F357}" destId="{CEA6D909-3F4C-4963-B23F-6D804131E343}" srcOrd="2" destOrd="0" presId="urn:microsoft.com/office/officeart/2005/8/layout/process5"/>
    <dgm:cxn modelId="{95990641-3BD5-4C66-BCAA-EFDA2CCDB090}" type="presParOf" srcId="{07534426-1109-464B-B153-39A319E7F357}" destId="{4EA3DE3B-AB43-4CA7-A694-59D96E04C667}" srcOrd="3" destOrd="0" presId="urn:microsoft.com/office/officeart/2005/8/layout/process5"/>
    <dgm:cxn modelId="{E492E505-6E66-45F5-A77B-FF3D4B4A47EC}" type="presParOf" srcId="{4EA3DE3B-AB43-4CA7-A694-59D96E04C667}" destId="{7E48991C-8D49-4F15-9958-1AC8B9DEE4F6}" srcOrd="0" destOrd="0" presId="urn:microsoft.com/office/officeart/2005/8/layout/process5"/>
    <dgm:cxn modelId="{8DE6C54D-9CC8-4FC2-BE65-00DB25D4BB9B}" type="presParOf" srcId="{07534426-1109-464B-B153-39A319E7F357}" destId="{43EE1708-D3B0-4DFF-8364-AE87B03CF9AC}" srcOrd="4" destOrd="0" presId="urn:microsoft.com/office/officeart/2005/8/layout/process5"/>
    <dgm:cxn modelId="{2122F744-927D-4609-8362-713A9FC9AF45}" type="presParOf" srcId="{07534426-1109-464B-B153-39A319E7F357}" destId="{E995958B-6862-4126-8FAA-15A9E13DFC58}" srcOrd="5" destOrd="0" presId="urn:microsoft.com/office/officeart/2005/8/layout/process5"/>
    <dgm:cxn modelId="{CAC7800D-07B1-451A-AF63-E47F060C325B}" type="presParOf" srcId="{E995958B-6862-4126-8FAA-15A9E13DFC58}" destId="{D8FDE08E-F89C-4783-942C-4D439AEDC29A}" srcOrd="0" destOrd="0" presId="urn:microsoft.com/office/officeart/2005/8/layout/process5"/>
    <dgm:cxn modelId="{CAF3D79C-F280-474B-92E2-BF17BB4577AC}" type="presParOf" srcId="{07534426-1109-464B-B153-39A319E7F357}" destId="{21B75478-A062-439C-8E4B-35A5FFF46EAC}" srcOrd="6" destOrd="0" presId="urn:microsoft.com/office/officeart/2005/8/layout/process5"/>
    <dgm:cxn modelId="{9A3C8D3E-6EDA-4AE2-82D5-BB1F0569AED3}" type="presParOf" srcId="{07534426-1109-464B-B153-39A319E7F357}" destId="{A72B0B4F-E296-4D7A-99AC-244B1358125A}" srcOrd="7" destOrd="0" presId="urn:microsoft.com/office/officeart/2005/8/layout/process5"/>
    <dgm:cxn modelId="{8A37DF0D-1407-4988-9D24-286F05E4A5B0}" type="presParOf" srcId="{A72B0B4F-E296-4D7A-99AC-244B1358125A}" destId="{73E080BB-E201-43C2-B186-4AD8932417BE}" srcOrd="0" destOrd="0" presId="urn:microsoft.com/office/officeart/2005/8/layout/process5"/>
    <dgm:cxn modelId="{DC0552CE-91AD-4950-AEE5-390D5FEA6A10}" type="presParOf" srcId="{07534426-1109-464B-B153-39A319E7F357}" destId="{43C346BC-9D91-4B87-8EA6-A128749BA85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931A5-58C5-429E-AE5E-F9DB24279A14}">
      <dsp:nvSpPr>
        <dsp:cNvPr id="0" name=""/>
        <dsp:cNvSpPr/>
      </dsp:nvSpPr>
      <dsp:spPr>
        <a:xfrm>
          <a:off x="0" y="0"/>
          <a:ext cx="6567553" cy="182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Activity Detection Module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Processes the input received from CCTV and detects suspicious/unwanted activity</a:t>
          </a:r>
        </a:p>
      </dsp:txBody>
      <dsp:txXfrm>
        <a:off x="53356" y="53356"/>
        <a:ext cx="4684685" cy="1714985"/>
      </dsp:txXfrm>
    </dsp:sp>
    <dsp:sp modelId="{D2D15824-B72E-464C-804C-CB9562E2066F}">
      <dsp:nvSpPr>
        <dsp:cNvPr id="0" name=""/>
        <dsp:cNvSpPr/>
      </dsp:nvSpPr>
      <dsp:spPr>
        <a:xfrm>
          <a:off x="1158979" y="2226519"/>
          <a:ext cx="6567553" cy="182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Communication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Transmits information about any unwanted activity detected to relevant police control room</a:t>
          </a:r>
        </a:p>
      </dsp:txBody>
      <dsp:txXfrm>
        <a:off x="1212335" y="2279875"/>
        <a:ext cx="4117757" cy="1714985"/>
      </dsp:txXfrm>
    </dsp:sp>
    <dsp:sp modelId="{6ECFE0FD-571C-4737-A5B8-F97C84DAE86D}">
      <dsp:nvSpPr>
        <dsp:cNvPr id="0" name=""/>
        <dsp:cNvSpPr/>
      </dsp:nvSpPr>
      <dsp:spPr>
        <a:xfrm>
          <a:off x="5383449" y="1432056"/>
          <a:ext cx="1184103" cy="1184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649872" y="1432056"/>
        <a:ext cx="651257" cy="891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08ED-04FF-4021-B1A0-2C08661E641D}">
      <dsp:nvSpPr>
        <dsp:cNvPr id="0" name=""/>
        <dsp:cNvSpPr/>
      </dsp:nvSpPr>
      <dsp:spPr>
        <a:xfrm>
          <a:off x="8844" y="567157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activity detection module detects any unwanted activity</a:t>
          </a:r>
        </a:p>
      </dsp:txBody>
      <dsp:txXfrm>
        <a:off x="55301" y="613614"/>
        <a:ext cx="2550672" cy="1493238"/>
      </dsp:txXfrm>
    </dsp:sp>
    <dsp:sp modelId="{D1C36DFF-E147-4888-A4BC-C7964EC4B815}">
      <dsp:nvSpPr>
        <dsp:cNvPr id="0" name=""/>
        <dsp:cNvSpPr/>
      </dsp:nvSpPr>
      <dsp:spPr>
        <a:xfrm rot="37141">
          <a:off x="2885050" y="1052251"/>
          <a:ext cx="560473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85055" y="1182465"/>
        <a:ext cx="392331" cy="393365"/>
      </dsp:txXfrm>
    </dsp:sp>
    <dsp:sp modelId="{CEA6D909-3F4C-4963-B23F-6D804131E343}">
      <dsp:nvSpPr>
        <dsp:cNvPr id="0" name=""/>
        <dsp:cNvSpPr/>
      </dsp:nvSpPr>
      <dsp:spPr>
        <a:xfrm>
          <a:off x="3709866" y="607144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Client A located at the Site prepares a message for the main server and sends it</a:t>
          </a:r>
        </a:p>
      </dsp:txBody>
      <dsp:txXfrm>
        <a:off x="3756323" y="653601"/>
        <a:ext cx="2550672" cy="1493238"/>
      </dsp:txXfrm>
    </dsp:sp>
    <dsp:sp modelId="{4EA3DE3B-AB43-4CA7-A694-59D96E04C667}">
      <dsp:nvSpPr>
        <dsp:cNvPr id="0" name=""/>
        <dsp:cNvSpPr/>
      </dsp:nvSpPr>
      <dsp:spPr>
        <a:xfrm>
          <a:off x="6586088" y="1072415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586088" y="1203537"/>
        <a:ext cx="392308" cy="393365"/>
      </dsp:txXfrm>
    </dsp:sp>
    <dsp:sp modelId="{43EE1708-D3B0-4DFF-8364-AE87B03CF9AC}">
      <dsp:nvSpPr>
        <dsp:cNvPr id="0" name=""/>
        <dsp:cNvSpPr/>
      </dsp:nvSpPr>
      <dsp:spPr>
        <a:xfrm>
          <a:off x="7410887" y="607144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Main server recieves the message and stores it in the database with information about the destination</a:t>
          </a:r>
        </a:p>
      </dsp:txBody>
      <dsp:txXfrm>
        <a:off x="7457344" y="653601"/>
        <a:ext cx="2550672" cy="1493238"/>
      </dsp:txXfrm>
    </dsp:sp>
    <dsp:sp modelId="{E995958B-6862-4126-8FAA-15A9E13DFC58}">
      <dsp:nvSpPr>
        <dsp:cNvPr id="0" name=""/>
        <dsp:cNvSpPr/>
      </dsp:nvSpPr>
      <dsp:spPr>
        <a:xfrm rot="5400000">
          <a:off x="8452460" y="2378347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8535998" y="2425931"/>
        <a:ext cx="393365" cy="392308"/>
      </dsp:txXfrm>
    </dsp:sp>
    <dsp:sp modelId="{21B75478-A062-439C-8E4B-35A5FFF46EAC}">
      <dsp:nvSpPr>
        <dsp:cNvPr id="0" name=""/>
        <dsp:cNvSpPr/>
      </dsp:nvSpPr>
      <dsp:spPr>
        <a:xfrm>
          <a:off x="7410887" y="3250731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All Client B check if there is any message for them ,if it is the main server responds with message</a:t>
          </a:r>
        </a:p>
      </dsp:txBody>
      <dsp:txXfrm>
        <a:off x="7457344" y="3297188"/>
        <a:ext cx="2550672" cy="1493238"/>
      </dsp:txXfrm>
    </dsp:sp>
    <dsp:sp modelId="{A72B0B4F-E296-4D7A-99AC-244B1358125A}">
      <dsp:nvSpPr>
        <dsp:cNvPr id="0" name=""/>
        <dsp:cNvSpPr/>
      </dsp:nvSpPr>
      <dsp:spPr>
        <a:xfrm rot="10800000">
          <a:off x="6617811" y="3716002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785943" y="3847124"/>
        <a:ext cx="392308" cy="393365"/>
      </dsp:txXfrm>
    </dsp:sp>
    <dsp:sp modelId="{43C346BC-9D91-4B87-8EA6-A128749BA858}">
      <dsp:nvSpPr>
        <dsp:cNvPr id="0" name=""/>
        <dsp:cNvSpPr/>
      </dsp:nvSpPr>
      <dsp:spPr>
        <a:xfrm>
          <a:off x="3709866" y="3250731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concerned Police Control room gets the message and acts accordingly</a:t>
          </a:r>
        </a:p>
      </dsp:txBody>
      <dsp:txXfrm>
        <a:off x="3756323" y="3297188"/>
        <a:ext cx="2550672" cy="1493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0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5997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6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74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56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64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91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6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8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39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72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5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78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88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35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30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3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4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7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3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5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68" y="2654037"/>
            <a:ext cx="8825658" cy="1089339"/>
          </a:xfrm>
        </p:spPr>
        <p:txBody>
          <a:bodyPr/>
          <a:lstStyle/>
          <a:p>
            <a:pPr algn="ctr"/>
            <a:r>
              <a:rPr lang="en-US" sz="4400" dirty="0"/>
              <a:t>Smart Policing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1941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477770"/>
            <a:ext cx="9404723" cy="1400530"/>
          </a:xfrm>
        </p:spPr>
        <p:txBody>
          <a:bodyPr/>
          <a:lstStyle/>
          <a:p>
            <a:r>
              <a:rPr lang="en-IN" dirty="0"/>
              <a:t>Activity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activity detected in this project is human detection in prohibited area</a:t>
            </a:r>
          </a:p>
          <a:p>
            <a:r>
              <a:rPr lang="en-IN" dirty="0"/>
              <a:t>We used Histograms of oriented gradients (HOG) for human detection and background subtraction for movement detection</a:t>
            </a:r>
          </a:p>
          <a:p>
            <a:r>
              <a:rPr lang="en-IN" dirty="0"/>
              <a:t>When moment is detected by background subtraction HOG is triggered for human detection </a:t>
            </a:r>
          </a:p>
        </p:txBody>
      </p:sp>
    </p:spTree>
    <p:extLst>
      <p:ext uri="{BB962C8B-B14F-4D97-AF65-F5344CB8AC3E}">
        <p14:creationId xmlns:p14="http://schemas.microsoft.com/office/powerpoint/2010/main" val="68429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21" y="428133"/>
            <a:ext cx="2542784" cy="24943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94" y="428133"/>
            <a:ext cx="2605414" cy="2494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7" y="428133"/>
            <a:ext cx="2893512" cy="2494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4121" y="3127925"/>
            <a:ext cx="254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moment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8136" y="3125065"/>
            <a:ext cx="26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moment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89936" y="3149752"/>
            <a:ext cx="289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Frame Difference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4" y="4066351"/>
            <a:ext cx="2542784" cy="2073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94" y="4066351"/>
            <a:ext cx="2605417" cy="2073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7" y="4066351"/>
            <a:ext cx="2893515" cy="20730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0284" y="6139384"/>
            <a:ext cx="874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Results of Human detection after Histograms of oriented gradients(HOG)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0077" y="3469710"/>
            <a:ext cx="721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Background subtraction for moment detection </a:t>
            </a:r>
          </a:p>
        </p:txBody>
      </p:sp>
    </p:spTree>
    <p:extLst>
      <p:ext uri="{BB962C8B-B14F-4D97-AF65-F5344CB8AC3E}">
        <p14:creationId xmlns:p14="http://schemas.microsoft.com/office/powerpoint/2010/main" val="224848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Activity detection (Human detection in prohibited area) is done with HOG descriptor algorithm and with some optimizations.</a:t>
            </a:r>
          </a:p>
          <a:p>
            <a:r>
              <a:rPr lang="en-IN" dirty="0"/>
              <a:t>Thresholding Area parameter used in background subtraction also effects in processing time. If thresholding area is less false positive increases thereby increasing processing time and vice versa.</a:t>
            </a:r>
          </a:p>
          <a:p>
            <a:r>
              <a:rPr lang="en-IN" dirty="0"/>
              <a:t>There is trade of between accuracy and speed if we want to make HOG to run in real time. The accuracy with small values of </a:t>
            </a:r>
            <a:r>
              <a:rPr lang="en-IN" dirty="0" err="1"/>
              <a:t>Winstride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and </a:t>
            </a:r>
            <a:r>
              <a:rPr lang="en-IN" dirty="0" err="1"/>
              <a:t>ScaleFactor</a:t>
            </a:r>
            <a:r>
              <a:rPr lang="en-IN" dirty="0"/>
              <a:t> is high with a downside of speed. With smaller values of </a:t>
            </a:r>
            <a:r>
              <a:rPr lang="en-IN" dirty="0" err="1"/>
              <a:t>Winstride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and </a:t>
            </a:r>
            <a:r>
              <a:rPr lang="en-IN" dirty="0" err="1"/>
              <a:t>ScaleFactor</a:t>
            </a:r>
            <a:r>
              <a:rPr lang="en-IN" dirty="0"/>
              <a:t> it has higher processing </a:t>
            </a:r>
            <a:r>
              <a:rPr lang="en-IN"/>
              <a:t>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70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AC0D-E66F-4A06-84B4-05554F9B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293D-C1F0-4E5D-8492-474B2E90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system will make use of existing CCTV infrastructure.</a:t>
            </a:r>
          </a:p>
          <a:p>
            <a:r>
              <a:rPr lang="en-US" dirty="0"/>
              <a:t>For development purposes Flasks inbuilt server has been used. It is highly recommended to use a real web server from reliable hosting service providers like AWS Elastic </a:t>
            </a:r>
            <a:r>
              <a:rPr lang="en-US" dirty="0" err="1"/>
              <a:t>Beanstalk,Microsoft</a:t>
            </a:r>
            <a:r>
              <a:rPr lang="en-US" dirty="0"/>
              <a:t> Azure.</a:t>
            </a:r>
          </a:p>
          <a:p>
            <a:r>
              <a:rPr lang="en-US" dirty="0"/>
              <a:t>Two feasible approaches have been chalked out for deployment at surveillance site. The choice of approach depends on the type of surveillance needed on site, number of </a:t>
            </a:r>
            <a:r>
              <a:rPr lang="en-US" dirty="0" err="1"/>
              <a:t>cctvs</a:t>
            </a:r>
            <a:r>
              <a:rPr lang="en-US" dirty="0"/>
              <a:t> and availability of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75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9A2F01-63DB-4184-9BEF-829ED3477213}"/>
              </a:ext>
            </a:extLst>
          </p:cNvPr>
          <p:cNvCxnSpPr/>
          <p:nvPr/>
        </p:nvCxnSpPr>
        <p:spPr>
          <a:xfrm>
            <a:off x="5903650" y="0"/>
            <a:ext cx="11541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445CD6-F6A2-4A96-83B3-E094164617C5}"/>
              </a:ext>
            </a:extLst>
          </p:cNvPr>
          <p:cNvSpPr/>
          <p:nvPr/>
        </p:nvSpPr>
        <p:spPr>
          <a:xfrm>
            <a:off x="870012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2FDC4-1A98-4099-82D9-3164B604B7A1}"/>
              </a:ext>
            </a:extLst>
          </p:cNvPr>
          <p:cNvSpPr/>
          <p:nvPr/>
        </p:nvSpPr>
        <p:spPr>
          <a:xfrm>
            <a:off x="6499934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6BFB741A-5CC9-4957-A352-0E6FA8AA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582" y="1596500"/>
            <a:ext cx="1652726" cy="1652726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F78B790-2F6F-45A6-991F-6D917C62C22F}"/>
              </a:ext>
            </a:extLst>
          </p:cNvPr>
          <p:cNvSpPr/>
          <p:nvPr/>
        </p:nvSpPr>
        <p:spPr>
          <a:xfrm rot="16200000">
            <a:off x="2840482" y="1479240"/>
            <a:ext cx="598503" cy="234519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Web cam">
            <a:extLst>
              <a:ext uri="{FF2B5EF4-FFF2-40B4-BE49-F238E27FC236}">
                <a16:creationId xmlns:a16="http://schemas.microsoft.com/office/drawing/2014/main" id="{1945A077-F1C9-41A5-8950-EE82FAB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25" y="4489880"/>
            <a:ext cx="577049" cy="577049"/>
          </a:xfrm>
          <a:prstGeom prst="rect">
            <a:avLst/>
          </a:prstGeom>
        </p:spPr>
      </p:pic>
      <p:pic>
        <p:nvPicPr>
          <p:cNvPr id="13" name="Graphic 12" descr="Web cam">
            <a:extLst>
              <a:ext uri="{FF2B5EF4-FFF2-40B4-BE49-F238E27FC236}">
                <a16:creationId xmlns:a16="http://schemas.microsoft.com/office/drawing/2014/main" id="{7998E4CC-A529-4B2F-9469-5292E7F78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0328" y="4489879"/>
            <a:ext cx="577049" cy="577049"/>
          </a:xfrm>
          <a:prstGeom prst="rect">
            <a:avLst/>
          </a:prstGeom>
        </p:spPr>
      </p:pic>
      <p:pic>
        <p:nvPicPr>
          <p:cNvPr id="14" name="Graphic 13" descr="Web cam">
            <a:extLst>
              <a:ext uri="{FF2B5EF4-FFF2-40B4-BE49-F238E27FC236}">
                <a16:creationId xmlns:a16="http://schemas.microsoft.com/office/drawing/2014/main" id="{FE67BDFC-0263-4AC1-B741-3F524199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8845" y="4471013"/>
            <a:ext cx="577049" cy="57704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9F627C-965F-4C15-BA54-512A0716E817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891097" y="3028395"/>
            <a:ext cx="1524738" cy="1398232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789695C-5995-4CBA-8795-ADE5ED8CB37C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345554" y="3578440"/>
            <a:ext cx="1524738" cy="298140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2A9DD04-F780-4830-92C2-C35E3ECA153B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511769" y="3265411"/>
            <a:ext cx="1505870" cy="905333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62AAB1-A24D-4212-8A4B-C79AC9061489}"/>
              </a:ext>
            </a:extLst>
          </p:cNvPr>
          <p:cNvSpPr/>
          <p:nvPr/>
        </p:nvSpPr>
        <p:spPr>
          <a:xfrm>
            <a:off x="3711645" y="1995390"/>
            <a:ext cx="2011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9B7B63-6A97-461B-A548-EDD5DA64699B}"/>
              </a:ext>
            </a:extLst>
          </p:cNvPr>
          <p:cNvSpPr/>
          <p:nvPr/>
        </p:nvSpPr>
        <p:spPr>
          <a:xfrm>
            <a:off x="870012" y="5086459"/>
            <a:ext cx="41358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Capture Video from different areas of the site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42611-E732-4CB1-8097-285992892C26}"/>
              </a:ext>
            </a:extLst>
          </p:cNvPr>
          <p:cNvSpPr/>
          <p:nvPr/>
        </p:nvSpPr>
        <p:spPr>
          <a:xfrm rot="2232049">
            <a:off x="3790340" y="3388771"/>
            <a:ext cx="14565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Video feed</a:t>
            </a:r>
          </a:p>
        </p:txBody>
      </p:sp>
      <p:pic>
        <p:nvPicPr>
          <p:cNvPr id="27" name="Graphic 26" descr="Web cam">
            <a:extLst>
              <a:ext uri="{FF2B5EF4-FFF2-40B4-BE49-F238E27FC236}">
                <a16:creationId xmlns:a16="http://schemas.microsoft.com/office/drawing/2014/main" id="{E1020A05-7282-4480-874B-A86E04B48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2302" y="4505079"/>
            <a:ext cx="577049" cy="577049"/>
          </a:xfrm>
          <a:prstGeom prst="rect">
            <a:avLst/>
          </a:prstGeom>
        </p:spPr>
      </p:pic>
      <p:pic>
        <p:nvPicPr>
          <p:cNvPr id="28" name="Graphic 27" descr="Web cam">
            <a:extLst>
              <a:ext uri="{FF2B5EF4-FFF2-40B4-BE49-F238E27FC236}">
                <a16:creationId xmlns:a16="http://schemas.microsoft.com/office/drawing/2014/main" id="{4389F55A-40C6-4CE8-B6EE-03028BD6D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574" y="4523945"/>
            <a:ext cx="577049" cy="577049"/>
          </a:xfrm>
          <a:prstGeom prst="rect">
            <a:avLst/>
          </a:prstGeom>
        </p:spPr>
      </p:pic>
      <p:pic>
        <p:nvPicPr>
          <p:cNvPr id="29" name="Graphic 28" descr="Web cam">
            <a:extLst>
              <a:ext uri="{FF2B5EF4-FFF2-40B4-BE49-F238E27FC236}">
                <a16:creationId xmlns:a16="http://schemas.microsoft.com/office/drawing/2014/main" id="{225611A9-06B5-4A5E-8C0E-C81869682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3091" y="4505079"/>
            <a:ext cx="577049" cy="577049"/>
          </a:xfrm>
          <a:prstGeom prst="rect">
            <a:avLst/>
          </a:prstGeom>
        </p:spPr>
      </p:pic>
      <p:pic>
        <p:nvPicPr>
          <p:cNvPr id="1026" name="Picture 2" descr="Image result for motherboard icon">
            <a:extLst>
              <a:ext uri="{FF2B5EF4-FFF2-40B4-BE49-F238E27FC236}">
                <a16:creationId xmlns:a16="http://schemas.microsoft.com/office/drawing/2014/main" id="{ADD541F3-0A41-4E04-A985-1E0D23E2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4" y="3765351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motherboard icon">
            <a:extLst>
              <a:ext uri="{FF2B5EF4-FFF2-40B4-BE49-F238E27FC236}">
                <a16:creationId xmlns:a16="http://schemas.microsoft.com/office/drawing/2014/main" id="{A417DBFC-38F3-44FF-955B-C8960A08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18" y="372751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motherboard icon">
            <a:extLst>
              <a:ext uri="{FF2B5EF4-FFF2-40B4-BE49-F238E27FC236}">
                <a16:creationId xmlns:a16="http://schemas.microsoft.com/office/drawing/2014/main" id="{0052F466-07BE-4A29-BCE0-4C9A4FCD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532" y="371126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07492A-3AEB-482C-9CB8-722CE9D9ADB8}"/>
              </a:ext>
            </a:extLst>
          </p:cNvPr>
          <p:cNvCxnSpPr>
            <a:stCxn id="1026" idx="2"/>
          </p:cNvCxnSpPr>
          <p:nvPr/>
        </p:nvCxnSpPr>
        <p:spPr>
          <a:xfrm>
            <a:off x="6473651" y="4611644"/>
            <a:ext cx="1175036" cy="129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F4D65E-D5AA-4BF6-9D89-3095AC796171}"/>
              </a:ext>
            </a:extLst>
          </p:cNvPr>
          <p:cNvSpPr/>
          <p:nvPr/>
        </p:nvSpPr>
        <p:spPr>
          <a:xfrm>
            <a:off x="7349351" y="5774532"/>
            <a:ext cx="357375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Board Computer e.g. Raspberry pi</a:t>
            </a: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C2FBE205-B769-4CD1-B070-EF45192B357F}"/>
              </a:ext>
            </a:extLst>
          </p:cNvPr>
          <p:cNvSpPr/>
          <p:nvPr/>
        </p:nvSpPr>
        <p:spPr>
          <a:xfrm rot="18463065" flipV="1">
            <a:off x="5840693" y="2451067"/>
            <a:ext cx="2808642" cy="252417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59C8F2D0-ACDE-4E55-8836-CDDDCAEC1477}"/>
              </a:ext>
            </a:extLst>
          </p:cNvPr>
          <p:cNvSpPr/>
          <p:nvPr/>
        </p:nvSpPr>
        <p:spPr>
          <a:xfrm rot="14554668">
            <a:off x="8712679" y="2408282"/>
            <a:ext cx="2524977" cy="277675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5C11D685-1A0B-4E92-ADB7-33A5AAEA176A}"/>
              </a:ext>
            </a:extLst>
          </p:cNvPr>
          <p:cNvSpPr/>
          <p:nvPr/>
        </p:nvSpPr>
        <p:spPr>
          <a:xfrm rot="16200000" flipV="1">
            <a:off x="7465970" y="2415496"/>
            <a:ext cx="2376156" cy="24646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8BCF36-515A-4869-B106-8335B0E720CD}"/>
              </a:ext>
            </a:extLst>
          </p:cNvPr>
          <p:cNvSpPr/>
          <p:nvPr/>
        </p:nvSpPr>
        <p:spPr>
          <a:xfrm>
            <a:off x="6643415" y="3930660"/>
            <a:ext cx="16652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9882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96" y="1997476"/>
            <a:ext cx="8946541" cy="49516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M. Shah, O. </a:t>
            </a:r>
            <a:r>
              <a:rPr lang="en-US" dirty="0" err="1"/>
              <a:t>Javed</a:t>
            </a:r>
            <a:r>
              <a:rPr lang="en-US" dirty="0"/>
              <a:t>, </a:t>
            </a:r>
            <a:r>
              <a:rPr lang="en-US" dirty="0" err="1"/>
              <a:t>K.Shafique,Automated</a:t>
            </a:r>
            <a:r>
              <a:rPr lang="en-US" dirty="0"/>
              <a:t> Visual Surveillance in Realistic Scenarios, IEEE </a:t>
            </a:r>
            <a:r>
              <a:rPr lang="en-US" dirty="0" err="1"/>
              <a:t>MultiMedia</a:t>
            </a:r>
            <a:r>
              <a:rPr lang="en-US" dirty="0"/>
              <a:t> Vol. 14, Issue: 1, 2007</a:t>
            </a:r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, K. </a:t>
            </a:r>
            <a:r>
              <a:rPr lang="en-US" dirty="0" err="1"/>
              <a:t>Shafique</a:t>
            </a:r>
            <a:r>
              <a:rPr lang="en-US" dirty="0"/>
              <a:t>, and M. Shah, A Hierarchical Approach to Robust Background Subtraction Using Color and Gradient Information, Proc. IEEE Work  shop on Motion and Video Computing, IEEE CS Press, 2002, pp. 22-27.</a:t>
            </a:r>
          </a:p>
          <a:p>
            <a:endParaRPr lang="en-US" dirty="0"/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 ”Tracking across Multiple Cameras with Disjoint Views” 9th IEEE Int’l Conf. Computer Vision¡/</a:t>
            </a:r>
            <a:r>
              <a:rPr lang="en-US" dirty="0" err="1"/>
              <a:t>em</a:t>
            </a:r>
            <a:r>
              <a:rPr lang="en-US" dirty="0"/>
              <a:t>¿ pp. 343-357 2003.</a:t>
            </a:r>
          </a:p>
          <a:p>
            <a:r>
              <a:rPr lang="en-US" dirty="0"/>
              <a:t>R. Collins, A. Lipton, T. </a:t>
            </a:r>
            <a:r>
              <a:rPr lang="en-US" dirty="0" err="1"/>
              <a:t>Kanade</a:t>
            </a:r>
            <a:r>
              <a:rPr lang="en-US" dirty="0"/>
              <a:t>, ”Introduction to the Special Section on Video Surveillance”, IEEE Trans. Pattern Analysis and Machine Intelligence, vol. 22, no. 8, pp. 745, 2000.</a:t>
            </a:r>
          </a:p>
          <a:p>
            <a:r>
              <a:rPr lang="en-US" dirty="0"/>
              <a:t> Manohar </a:t>
            </a:r>
            <a:r>
              <a:rPr lang="en-US" dirty="0" err="1"/>
              <a:t>Karki</a:t>
            </a:r>
            <a:r>
              <a:rPr lang="en-US" dirty="0"/>
              <a:t>, </a:t>
            </a:r>
            <a:r>
              <a:rPr lang="en-US" dirty="0" err="1"/>
              <a:t>Saikat</a:t>
            </a:r>
            <a:r>
              <a:rPr lang="en-US" dirty="0"/>
              <a:t> </a:t>
            </a:r>
            <a:r>
              <a:rPr lang="en-US" dirty="0" err="1"/>
              <a:t>Basu</a:t>
            </a:r>
            <a:r>
              <a:rPr lang="en-US" dirty="0"/>
              <a:t>, Robert </a:t>
            </a:r>
            <a:r>
              <a:rPr lang="en-US" dirty="0" err="1"/>
              <a:t>DiBiano</a:t>
            </a:r>
            <a:r>
              <a:rPr lang="en-US" dirty="0"/>
              <a:t>, </a:t>
            </a:r>
            <a:r>
              <a:rPr lang="en-US" dirty="0" err="1"/>
              <a:t>Supratik</a:t>
            </a:r>
            <a:r>
              <a:rPr lang="en-US" dirty="0"/>
              <a:t> </a:t>
            </a:r>
            <a:r>
              <a:rPr lang="en-US" dirty="0" err="1"/>
              <a:t>Mukhopadhyay</a:t>
            </a:r>
            <a:r>
              <a:rPr lang="en-US" dirty="0"/>
              <a:t>, </a:t>
            </a:r>
            <a:r>
              <a:rPr lang="en-US" dirty="0" err="1"/>
              <a:t>JerryWeltman</a:t>
            </a:r>
            <a:r>
              <a:rPr lang="en-US" dirty="0"/>
              <a:t>, Malcolm Stagg, ”A symbolic framework for recognizing activities in full motion surveillance videos”, Computational Intelligence (SSCI) 2016 IEEE Symposium Series on, pp. 1-7, 2016.</a:t>
            </a:r>
          </a:p>
          <a:p>
            <a:r>
              <a:rPr lang="en-US" dirty="0"/>
              <a:t>N. </a:t>
            </a:r>
            <a:r>
              <a:rPr lang="en-US" dirty="0" err="1"/>
              <a:t>Dalal</a:t>
            </a:r>
            <a:r>
              <a:rPr lang="en-US" dirty="0"/>
              <a:t>, B. </a:t>
            </a:r>
            <a:r>
              <a:rPr lang="en-US" dirty="0" err="1"/>
              <a:t>Triggs</a:t>
            </a:r>
            <a:r>
              <a:rPr lang="en-US" dirty="0"/>
              <a:t>, Histograms of oriented gradients for human detection Computer Vision and Pattern Recognition, 2005. CVPR 2005. IEEE</a:t>
            </a:r>
          </a:p>
          <a:p>
            <a:r>
              <a:rPr lang="en-US" dirty="0"/>
              <a:t> C. Wren et al., </a:t>
            </a:r>
            <a:r>
              <a:rPr lang="en-US" dirty="0" err="1"/>
              <a:t>Pfinder</a:t>
            </a:r>
            <a:r>
              <a:rPr lang="en-US" dirty="0"/>
              <a:t>, Real-Time Tracking of the Human Body, IEEE Trans. Pattern Analysis and Machine Intelligence, vol. 19, no. 7, pp. 780-785.</a:t>
            </a:r>
          </a:p>
          <a:p>
            <a:r>
              <a:rPr lang="en-US" dirty="0"/>
              <a:t>J. </a:t>
            </a:r>
            <a:r>
              <a:rPr lang="en-US" dirty="0" err="1"/>
              <a:t>Rehg</a:t>
            </a:r>
            <a:r>
              <a:rPr lang="en-US" dirty="0"/>
              <a:t>, M. Loughlin, and K. Waters, Vision for a Smart Kiosk,</a:t>
            </a:r>
          </a:p>
        </p:txBody>
      </p:sp>
    </p:spTree>
    <p:extLst>
      <p:ext uri="{BB962C8B-B14F-4D97-AF65-F5344CB8AC3E}">
        <p14:creationId xmlns:p14="http://schemas.microsoft.com/office/powerpoint/2010/main" val="231988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video cameras for monitoring and surveillance is common in both federal agencies and private firms. </a:t>
            </a:r>
          </a:p>
          <a:p>
            <a:r>
              <a:rPr lang="en-US" dirty="0"/>
              <a:t>Most current video surveillance systems share one drawback: they need a human operator to constantly monitor them. Their effectiveness</a:t>
            </a:r>
          </a:p>
          <a:p>
            <a:r>
              <a:rPr lang="en-US" dirty="0"/>
              <a:t>An activity detection module can be devised using computer vision techniques that can detect particular activities from CCTV footage in real time. </a:t>
            </a:r>
          </a:p>
          <a:p>
            <a:r>
              <a:rPr lang="en-US" dirty="0"/>
              <a:t>This module can be embedded within a communication system to make a completely autonomous policing system.</a:t>
            </a:r>
          </a:p>
        </p:txBody>
      </p:sp>
    </p:spTree>
    <p:extLst>
      <p:ext uri="{BB962C8B-B14F-4D97-AF65-F5344CB8AC3E}">
        <p14:creationId xmlns:p14="http://schemas.microsoft.com/office/powerpoint/2010/main" val="263694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490" y="2192784"/>
            <a:ext cx="8947522" cy="4588275"/>
          </a:xfrm>
        </p:spPr>
        <p:txBody>
          <a:bodyPr>
            <a:normAutofit/>
          </a:bodyPr>
          <a:lstStyle/>
          <a:p>
            <a:r>
              <a:rPr lang="en-US" dirty="0"/>
              <a:t>The Proposed system aims to fulfill the following objectives:</a:t>
            </a:r>
          </a:p>
          <a:p>
            <a:pPr lvl="1"/>
            <a:r>
              <a:rPr lang="en-US" dirty="0"/>
              <a:t>Overcome limitations of traditional surveillance techniques which </a:t>
            </a:r>
            <a:r>
              <a:rPr lang="en-US" dirty="0" err="1"/>
              <a:t>reuqire</a:t>
            </a:r>
            <a:r>
              <a:rPr lang="en-US" dirty="0"/>
              <a:t> human vigilance.</a:t>
            </a:r>
          </a:p>
          <a:p>
            <a:pPr lvl="1"/>
            <a:r>
              <a:rPr lang="en-US" dirty="0"/>
              <a:t>Increase effectiveness of law enforcement authority by providing comprehensive information about any activity to the nearest police control room, reducing response time as well in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58963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CF0E03-28B7-462A-95CB-C2BB31EA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353046"/>
              </p:ext>
            </p:extLst>
          </p:nvPr>
        </p:nvGraphicFramePr>
        <p:xfrm>
          <a:off x="2154314" y="2056555"/>
          <a:ext cx="7726533" cy="404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75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2BB877-755D-452D-B993-08838F547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27" t="6046" r="-1" b="19510"/>
          <a:stretch/>
        </p:blipFill>
        <p:spPr>
          <a:xfrm>
            <a:off x="8592745" y="10675"/>
            <a:ext cx="3608133" cy="5937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8361FD-7C38-4855-8788-9FE2141E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5"/>
            <a:ext cx="8583867" cy="5937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810101-803E-46A3-B7F2-5C19A9917977}"/>
              </a:ext>
            </a:extLst>
          </p:cNvPr>
          <p:cNvSpPr/>
          <p:nvPr/>
        </p:nvSpPr>
        <p:spPr>
          <a:xfrm>
            <a:off x="3338321" y="5843700"/>
            <a:ext cx="5763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09891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1C0A7-0AE8-4305-85EF-E2AE33DC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86" y="2304633"/>
            <a:ext cx="7000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1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508D66-D4C4-44FC-8A53-D85CDAE1E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370416"/>
              </p:ext>
            </p:extLst>
          </p:nvPr>
        </p:nvGraphicFramePr>
        <p:xfrm>
          <a:off x="1145219" y="1571347"/>
          <a:ext cx="10063319" cy="5444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AC91DE9-7311-40E8-9C49-64A788AD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90" y="275164"/>
            <a:ext cx="9404723" cy="1400530"/>
          </a:xfrm>
        </p:spPr>
        <p:txBody>
          <a:bodyPr/>
          <a:lstStyle/>
          <a:p>
            <a:r>
              <a:rPr lang="en-US" dirty="0"/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305223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– Complete System Monitoring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2E146-FE47-415F-9941-4D31E331E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0C2D-08A5-457A-A433-6FB7998E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489"/>
            <a:ext cx="6095999" cy="488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B2D84-F3F8-457D-BF19-08C4329F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44" y="1972489"/>
            <a:ext cx="6239256" cy="488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910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ython 29-03-2018 18_59_22">
            <a:hlinkClick r:id="" action="ppaction://media"/>
            <a:extLst>
              <a:ext uri="{FF2B5EF4-FFF2-40B4-BE49-F238E27FC236}">
                <a16:creationId xmlns:a16="http://schemas.microsoft.com/office/drawing/2014/main" id="{A7BBECB0-4FEF-4DB0-AACF-5623C59B8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5689" y="530441"/>
            <a:ext cx="8300621" cy="6225466"/>
          </a:xfrm>
          <a:prstGeom prst="rect">
            <a:avLst/>
          </a:prstGeom>
        </p:spPr>
      </p:pic>
      <p:pic>
        <p:nvPicPr>
          <p:cNvPr id="7" name="python 29-03-2018 18_59_47">
            <a:hlinkClick r:id="" action="ppaction://media"/>
            <a:extLst>
              <a:ext uri="{FF2B5EF4-FFF2-40B4-BE49-F238E27FC236}">
                <a16:creationId xmlns:a16="http://schemas.microsoft.com/office/drawing/2014/main" id="{757E6CA0-EA52-415B-95E3-C3528999A6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5688" y="530441"/>
            <a:ext cx="8300621" cy="6078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7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showWhenStopped="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464</TotalTime>
  <Words>816</Words>
  <Application>Microsoft Office PowerPoint</Application>
  <PresentationFormat>Widescreen</PresentationFormat>
  <Paragraphs>61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Trebuchet MS</vt:lpstr>
      <vt:lpstr>Berlin</vt:lpstr>
      <vt:lpstr>Gallery</vt:lpstr>
      <vt:lpstr>Smart Policing System</vt:lpstr>
      <vt:lpstr>Introduction</vt:lpstr>
      <vt:lpstr>Objectives</vt:lpstr>
      <vt:lpstr>Proposed Methodology</vt:lpstr>
      <vt:lpstr>PowerPoint Presentation</vt:lpstr>
      <vt:lpstr>Database Design</vt:lpstr>
      <vt:lpstr>Typical Workflow</vt:lpstr>
      <vt:lpstr>GUI – Complete System Monitoring</vt:lpstr>
      <vt:lpstr>PowerPoint Presentation</vt:lpstr>
      <vt:lpstr>Activity Detection</vt:lpstr>
      <vt:lpstr>PowerPoint Presentation</vt:lpstr>
      <vt:lpstr>Results</vt:lpstr>
      <vt:lpstr>Deployment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Hand Gesture Recognition Using Computer Vision Techniques for Presentation Softwares</dc:title>
  <dc:creator>sumit paroothi</dc:creator>
  <cp:lastModifiedBy>sumit paroothi</cp:lastModifiedBy>
  <cp:revision>49</cp:revision>
  <dcterms:created xsi:type="dcterms:W3CDTF">2017-04-07T08:15:39Z</dcterms:created>
  <dcterms:modified xsi:type="dcterms:W3CDTF">2018-03-29T16:02:35Z</dcterms:modified>
</cp:coreProperties>
</file>